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1" r:id="rId22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6" Type="http://schemas.openxmlformats.org/officeDocument/2006/relationships/slide" Target="slides/slide10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2" name="Shape 10482"/>
        <p:cNvGrpSpPr/>
        <p:nvPr/>
      </p:nvGrpSpPr>
      <p:grpSpPr>
        <a:xfrm>
          <a:off x="0" y="0"/>
          <a:ext cx="0" cy="0"/>
          <a:chOff x="0" y="0"/>
          <a:chExt cx="0" cy="0"/>
        </a:xfrm>
      </p:grpSpPr>
      <p:sp>
        <p:nvSpPr>
          <p:cNvPr id="10483" name="Google Shape;10483;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4" name="Google Shape;10484;p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notesSlide" Target="../notesSlides/notesSlide106.xml"/><Relationship Id="rId3" Type="http://schemas.openxmlformats.org/officeDocument/2006/relationships/image" Target="../media/image244.jpg"/></Relationships>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5" name="Shape 10485"/>
        <p:cNvGrpSpPr/>
        <p:nvPr/>
      </p:nvGrpSpPr>
      <p:grpSpPr>
        <a:xfrm>
          <a:off x="0" y="0"/>
          <a:ext cx="0" cy="0"/>
          <a:chOff x="0" y="0"/>
          <a:chExt cx="0" cy="0"/>
        </a:xfrm>
      </p:grpSpPr>
      <p:pic>
        <p:nvPicPr>
          <p:cNvPr id="10486" name="Google Shape;10486;p1536"/>
          <p:cNvPicPr preferRelativeResize="0"/>
          <p:nvPr/>
        </p:nvPicPr>
        <p:blipFill rotWithShape="1">
          <a:blip r:embed="rId3">
            <a:alphaModFix/>
          </a:blip>
          <a:srcRect b="0" l="0" r="0" t="0"/>
          <a:stretch/>
        </p:blipFill>
        <p:spPr>
          <a:xfrm>
            <a:off x="849313" y="950913"/>
            <a:ext cx="3760787" cy="5426075"/>
          </a:xfrm>
          <a:prstGeom prst="rect">
            <a:avLst/>
          </a:prstGeom>
          <a:noFill/>
          <a:ln>
            <a:noFill/>
          </a:ln>
        </p:spPr>
      </p:pic>
      <p:sp>
        <p:nvSpPr>
          <p:cNvPr id="10487" name="Google Shape;10487;p1536"/>
          <p:cNvSpPr txBox="1"/>
          <p:nvPr/>
        </p:nvSpPr>
        <p:spPr>
          <a:xfrm>
            <a:off x="5106988" y="1412875"/>
            <a:ext cx="2517775" cy="37226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Monsanto has spent </a:t>
            </a:r>
            <a:r>
              <a:rPr b="1" i="0" lang="en-US" sz="2800" u="none" cap="none" strike="noStrike">
                <a:solidFill>
                  <a:srgbClr val="000000"/>
                </a:solidFill>
                <a:latin typeface="Arial"/>
                <a:ea typeface="Arial"/>
                <a:cs typeface="Arial"/>
                <a:sym typeface="Arial"/>
              </a:rPr>
              <a:t>millions of $</a:t>
            </a:r>
            <a:r>
              <a:rPr b="0" i="0" lang="en-US" sz="1800" u="none" cap="none" strike="noStrike">
                <a:solidFill>
                  <a:srgbClr val="000000"/>
                </a:solidFill>
                <a:latin typeface="Arial"/>
                <a:ea typeface="Arial"/>
                <a:cs typeface="Arial"/>
                <a:sym typeface="Arial"/>
              </a:rPr>
              <a:t> characterizing and monitoring the aquifer(s) in and around our operations, including the installation of nearly </a:t>
            </a:r>
            <a:r>
              <a:rPr b="1" i="0" lang="en-US" sz="2800" u="none" cap="none" strike="noStrike">
                <a:solidFill>
                  <a:srgbClr val="000000"/>
                </a:solidFill>
                <a:latin typeface="Arial"/>
                <a:ea typeface="Arial"/>
                <a:cs typeface="Arial"/>
                <a:sym typeface="Arial"/>
              </a:rPr>
              <a:t>60 monitoring wells</a:t>
            </a:r>
            <a:r>
              <a:rPr b="0" i="0" lang="en-US" sz="1800" u="none" cap="none" strike="noStrike">
                <a:solidFill>
                  <a:srgbClr val="000000"/>
                </a:solidFill>
                <a:latin typeface="Arial"/>
                <a:ea typeface="Arial"/>
                <a:cs typeface="Arial"/>
                <a:sym typeface="Arial"/>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